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sldIdLst>
    <p:sldId id="256" r:id="rId2"/>
    <p:sldId id="265" r:id="rId3"/>
    <p:sldId id="266" r:id="rId4"/>
    <p:sldId id="267" r:id="rId5"/>
    <p:sldId id="268" r:id="rId6"/>
    <p:sldId id="269" r:id="rId7"/>
    <p:sldId id="257" r:id="rId8"/>
    <p:sldId id="259" r:id="rId9"/>
    <p:sldId id="260" r:id="rId10"/>
    <p:sldId id="261" r:id="rId11"/>
    <p:sldId id="262" r:id="rId12"/>
    <p:sldId id="263" r:id="rId13"/>
    <p:sldId id="264"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7" d="100"/>
          <a:sy n="137" d="100"/>
        </p:scale>
        <p:origin x="-160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BCED3E41-E2DE-48B7-AD25-2C05D8372D60}" type="datetime4">
              <a:rPr lang="en-US" smtClean="0"/>
              <a:pPr/>
              <a:t>March 21, 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91475" y="6429375"/>
            <a:ext cx="876300" cy="292100"/>
          </a:xfrm>
        </p:spPr>
        <p:txBody>
          <a:bodyPr/>
          <a:lstStyle/>
          <a:p>
            <a:fld id="{5744759D-0EFF-4FB2-9CCE-04E00944F0FE}" type="slidenum">
              <a:rPr lang="en-US" smtClean="0"/>
              <a:pPr/>
              <a:t>‹#›</a:t>
            </a:fld>
            <a:endParaRPr lang="en-US"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896202C6-8B37-41F0-B3E4-774551D1C22F}" type="datetime4">
              <a:rPr lang="en-US" smtClean="0"/>
              <a:pPr/>
              <a:t>March 21, 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48F78D1B-BB73-41B2-8202-C6678B761557}" type="datetime4">
              <a:rPr lang="en-US" smtClean="0"/>
              <a:pPr/>
              <a:t>March 21, 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511E46-B9AD-4605-BA48-F4BA770367EA}" type="datetime4">
              <a:rPr lang="en-US" smtClean="0"/>
              <a:pPr/>
              <a:t>March 21, 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71A4492-1D66-40E5-BF5F-8AE5B76A3760}" type="datetime4">
              <a:rPr lang="en-US" smtClean="0"/>
              <a:pPr/>
              <a:t>March 21, 2019</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F0120655-FBEF-4656-A8A9-E7D9EB4F4DEC}" type="datetime4">
              <a:rPr lang="en-US" smtClean="0"/>
              <a:pPr/>
              <a:t>March 21, 2019</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B2BA2-D035-44CD-B6C5-345CD46C68A9}" type="datetime4">
              <a:rPr lang="en-US" smtClean="0"/>
              <a:pPr/>
              <a:t>March 21, 2019</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712544D9-E8EB-4DFC-9BAC-8FC5CFB1A919}" type="datetime4">
              <a:rPr lang="en-US" smtClean="0"/>
              <a:pPr/>
              <a:t>March 21, 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CF894904-8048-429B-BF77-F17DA8F8287B}" type="datetime4">
              <a:rPr lang="en-US" smtClean="0"/>
              <a:pPr/>
              <a:t>March 21, 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6441D7B3-F7C5-4013-AC5D-399DD8DB11FA}" type="datetime4">
              <a:rPr lang="en-US" smtClean="0"/>
              <a:pPr/>
              <a:t>March 21, 2019</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5744759D-0EFF-4FB2-9CCE-04E00944F0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hf sldNum="0" hdr="0" ftr="0" dt="0"/>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p:txBody>
          <a:bodyPr/>
          <a:lstStyle/>
          <a:p>
            <a:pPr algn="ctr"/>
            <a:r>
              <a:rPr lang="en-US" dirty="0" smtClean="0"/>
              <a:t>Research Paper + Literature Review</a:t>
            </a:r>
            <a:endParaRPr lang="en-US" dirty="0"/>
          </a:p>
        </p:txBody>
      </p:sp>
    </p:spTree>
    <p:extLst>
      <p:ext uri="{BB962C8B-B14F-4D97-AF65-F5344CB8AC3E}">
        <p14:creationId xmlns:p14="http://schemas.microsoft.com/office/powerpoint/2010/main" val="19520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Research Paper Sections</a:t>
            </a:r>
            <a:endParaRPr lang="en-US" dirty="0"/>
          </a:p>
        </p:txBody>
      </p:sp>
      <p:sp>
        <p:nvSpPr>
          <p:cNvPr id="3" name="Content Placeholder 2"/>
          <p:cNvSpPr>
            <a:spLocks noGrp="1"/>
          </p:cNvSpPr>
          <p:nvPr>
            <p:ph sz="quarter" idx="13"/>
          </p:nvPr>
        </p:nvSpPr>
        <p:spPr/>
        <p:txBody>
          <a:bodyPr/>
          <a:lstStyle/>
          <a:p>
            <a:endParaRPr lang="en-US" dirty="0" smtClean="0"/>
          </a:p>
          <a:p>
            <a:r>
              <a:rPr lang="en-US" dirty="0" smtClean="0"/>
              <a:t>IMRAD </a:t>
            </a:r>
            <a:r>
              <a:rPr lang="mr-IN" dirty="0" smtClean="0"/>
              <a:t>–</a:t>
            </a:r>
            <a:r>
              <a:rPr lang="en-US" dirty="0" smtClean="0"/>
              <a:t> Introduction, Methods, Research, Analysis, and Discussion</a:t>
            </a:r>
            <a:endParaRPr lang="en-US" dirty="0"/>
          </a:p>
          <a:p>
            <a:endParaRPr lang="en-US" dirty="0" smtClean="0"/>
          </a:p>
          <a:p>
            <a:r>
              <a:rPr lang="en-US" dirty="0" smtClean="0"/>
              <a:t>Lit. Review/Introduction +Body</a:t>
            </a:r>
            <a:r>
              <a:rPr lang="en-US" dirty="0"/>
              <a:t> </a:t>
            </a:r>
            <a:r>
              <a:rPr lang="en-US" dirty="0" smtClean="0"/>
              <a:t>+ Conclusion</a:t>
            </a:r>
          </a:p>
          <a:p>
            <a:endParaRPr lang="en-US" dirty="0"/>
          </a:p>
          <a:p>
            <a:pPr marL="0" indent="0">
              <a:buNone/>
            </a:pPr>
            <a:endParaRPr lang="en-US" dirty="0"/>
          </a:p>
        </p:txBody>
      </p:sp>
    </p:spTree>
    <p:extLst>
      <p:ext uri="{BB962C8B-B14F-4D97-AF65-F5344CB8AC3E}">
        <p14:creationId xmlns:p14="http://schemas.microsoft.com/office/powerpoint/2010/main" val="2803153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 Review/Intro</a:t>
            </a:r>
            <a:endParaRPr lang="en-US" dirty="0"/>
          </a:p>
        </p:txBody>
      </p:sp>
      <p:sp>
        <p:nvSpPr>
          <p:cNvPr id="3" name="Content Placeholder 2"/>
          <p:cNvSpPr>
            <a:spLocks noGrp="1"/>
          </p:cNvSpPr>
          <p:nvPr>
            <p:ph sz="quarter" idx="13"/>
          </p:nvPr>
        </p:nvSpPr>
        <p:spPr/>
        <p:txBody>
          <a:bodyPr/>
          <a:lstStyle/>
          <a:p>
            <a:r>
              <a:rPr lang="en-US" dirty="0" smtClean="0">
                <a:solidFill>
                  <a:srgbClr val="FF0000"/>
                </a:solidFill>
              </a:rPr>
              <a:t>Identify previous scholarship</a:t>
            </a:r>
          </a:p>
          <a:p>
            <a:r>
              <a:rPr lang="en-US" dirty="0" smtClean="0"/>
              <a:t>Trace the conversation</a:t>
            </a:r>
          </a:p>
          <a:p>
            <a:r>
              <a:rPr lang="en-US" dirty="0" smtClean="0"/>
              <a:t>Build up to your thesis statement</a:t>
            </a:r>
          </a:p>
          <a:p>
            <a:r>
              <a:rPr lang="en-US" dirty="0" smtClean="0"/>
              <a:t>Should be clear what your field and topic are</a:t>
            </a:r>
          </a:p>
          <a:p>
            <a:r>
              <a:rPr lang="en-US" dirty="0" smtClean="0">
                <a:solidFill>
                  <a:srgbClr val="FF0000"/>
                </a:solidFill>
              </a:rPr>
              <a:t>Logical progression from source-to-source and to your thesis statement</a:t>
            </a:r>
          </a:p>
          <a:p>
            <a:r>
              <a:rPr lang="en-US" dirty="0" smtClean="0">
                <a:solidFill>
                  <a:srgbClr val="FF0000"/>
                </a:solidFill>
              </a:rPr>
              <a:t>While it does identify previous scholarship, the most important thing is to build a bridge between that scholarship and your thesis statement</a:t>
            </a:r>
          </a:p>
          <a:p>
            <a:r>
              <a:rPr lang="en-US" dirty="0" smtClean="0"/>
              <a:t>Aim for no more than </a:t>
            </a:r>
            <a:r>
              <a:rPr lang="en-US" dirty="0"/>
              <a:t>3</a:t>
            </a:r>
            <a:r>
              <a:rPr lang="en-US" dirty="0" smtClean="0"/>
              <a:t> pages</a:t>
            </a:r>
            <a:r>
              <a:rPr lang="mr-IN" dirty="0" smtClean="0"/>
              <a:t>–</a:t>
            </a:r>
            <a:r>
              <a:rPr lang="en-US" dirty="0" smtClean="0"/>
              <a:t> each source should get a BRIEF paragraph</a:t>
            </a:r>
          </a:p>
        </p:txBody>
      </p:sp>
    </p:spTree>
    <p:extLst>
      <p:ext uri="{BB962C8B-B14F-4D97-AF65-F5344CB8AC3E}">
        <p14:creationId xmlns:p14="http://schemas.microsoft.com/office/powerpoint/2010/main" val="3215309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Body</a:t>
            </a:r>
            <a:endParaRPr lang="en-US" dirty="0"/>
          </a:p>
        </p:txBody>
      </p:sp>
      <p:sp>
        <p:nvSpPr>
          <p:cNvPr id="3" name="Content Placeholder 2"/>
          <p:cNvSpPr>
            <a:spLocks noGrp="1"/>
          </p:cNvSpPr>
          <p:nvPr>
            <p:ph sz="quarter" idx="13"/>
          </p:nvPr>
        </p:nvSpPr>
        <p:spPr/>
        <p:txBody>
          <a:bodyPr/>
          <a:lstStyle/>
          <a:p>
            <a:r>
              <a:rPr lang="en-US" dirty="0" smtClean="0"/>
              <a:t>Make your main claims and support them</a:t>
            </a:r>
          </a:p>
          <a:p>
            <a:r>
              <a:rPr lang="en-US" dirty="0" smtClean="0"/>
              <a:t>Will be the bulk of your paper</a:t>
            </a:r>
          </a:p>
          <a:p>
            <a:r>
              <a:rPr lang="en-US" dirty="0" smtClean="0"/>
              <a:t>Claims should meaningfully engage with other sources </a:t>
            </a:r>
            <a:r>
              <a:rPr lang="mr-IN" dirty="0" smtClean="0"/>
              <a:t>–</a:t>
            </a:r>
            <a:r>
              <a:rPr lang="en-US" dirty="0" smtClean="0"/>
              <a:t> extend, refute, or qualify</a:t>
            </a:r>
          </a:p>
          <a:p>
            <a:r>
              <a:rPr lang="en-US" dirty="0" smtClean="0"/>
              <a:t>Should be roughly 5-7 pages</a:t>
            </a:r>
          </a:p>
          <a:p>
            <a:r>
              <a:rPr lang="en-US" dirty="0" smtClean="0"/>
              <a:t>Be sure to tie your claims back to the thesis statement</a:t>
            </a:r>
          </a:p>
          <a:p>
            <a:r>
              <a:rPr lang="en-US" dirty="0" smtClean="0"/>
              <a:t>Where you will be ‘in a conversation’ with other scholarship</a:t>
            </a:r>
          </a:p>
          <a:p>
            <a:r>
              <a:rPr lang="en-US" dirty="0" smtClean="0"/>
              <a:t>Should be a logical progression for the order you present your claims in AND the order of your evidence within each claim</a:t>
            </a:r>
          </a:p>
          <a:p>
            <a:endParaRPr lang="en-US" dirty="0"/>
          </a:p>
        </p:txBody>
      </p:sp>
    </p:spTree>
    <p:extLst>
      <p:ext uri="{BB962C8B-B14F-4D97-AF65-F5344CB8AC3E}">
        <p14:creationId xmlns:p14="http://schemas.microsoft.com/office/powerpoint/2010/main" val="636690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sz="quarter" idx="13"/>
          </p:nvPr>
        </p:nvSpPr>
        <p:spPr/>
        <p:txBody>
          <a:bodyPr>
            <a:normAutofit fontScale="92500"/>
          </a:bodyPr>
          <a:lstStyle/>
          <a:p>
            <a:r>
              <a:rPr lang="en-US" dirty="0" smtClean="0"/>
              <a:t>Should be roughly 1-2 pages</a:t>
            </a:r>
          </a:p>
          <a:p>
            <a:r>
              <a:rPr lang="en-US" dirty="0" smtClean="0"/>
              <a:t>BRIEFLY summarize in more depth where your paper has been so far</a:t>
            </a:r>
          </a:p>
          <a:p>
            <a:r>
              <a:rPr lang="en-US" dirty="0" smtClean="0"/>
              <a:t>Posit your new information </a:t>
            </a:r>
            <a:r>
              <a:rPr lang="mr-IN" dirty="0" smtClean="0"/>
              <a:t>–</a:t>
            </a:r>
            <a:r>
              <a:rPr lang="en-US" dirty="0" smtClean="0"/>
              <a:t> what new thing do you have to say about this subject? Say it clearly</a:t>
            </a:r>
          </a:p>
          <a:p>
            <a:r>
              <a:rPr lang="en-US" dirty="0" smtClean="0"/>
              <a:t>Explain your position </a:t>
            </a:r>
            <a:r>
              <a:rPr lang="mr-IN" dirty="0" smtClean="0"/>
              <a:t>–</a:t>
            </a:r>
            <a:r>
              <a:rPr lang="en-US" dirty="0" smtClean="0"/>
              <a:t> you’ve spent the entire paper building the argument so give it here. Be BOLD. Be CONFIDENT. </a:t>
            </a:r>
          </a:p>
          <a:p>
            <a:r>
              <a:rPr lang="en-US" b="1" dirty="0" smtClean="0"/>
              <a:t>Throughout the paper you’re using logic </a:t>
            </a:r>
            <a:r>
              <a:rPr lang="mr-IN" b="1" dirty="0" smtClean="0"/>
              <a:t>–</a:t>
            </a:r>
            <a:r>
              <a:rPr lang="en-US" b="1" dirty="0" smtClean="0"/>
              <a:t> here you might move into subjectivity. What are you extrapolating from your argument, what do you want this writing to DO for others?</a:t>
            </a:r>
            <a:endParaRPr lang="en-US" b="1" dirty="0"/>
          </a:p>
          <a:p>
            <a:r>
              <a:rPr lang="en-US" dirty="0" smtClean="0"/>
              <a:t>***The reader should know the gist of your argument from your thesis and your body paragraphs, but this is where you give the SO WHAT</a:t>
            </a:r>
            <a:r>
              <a:rPr lang="mr-IN" dirty="0" smtClean="0"/>
              <a:t>…</a:t>
            </a:r>
            <a:r>
              <a:rPr lang="en-US" dirty="0" smtClean="0"/>
              <a:t>what does it matter, why is this information useful, how does it fit into the field? </a:t>
            </a:r>
          </a:p>
          <a:p>
            <a:r>
              <a:rPr lang="en-US" dirty="0" smtClean="0"/>
              <a:t>Identify possible relationship to further research if applicable </a:t>
            </a:r>
          </a:p>
        </p:txBody>
      </p:sp>
    </p:spTree>
    <p:extLst>
      <p:ext uri="{BB962C8B-B14F-4D97-AF65-F5344CB8AC3E}">
        <p14:creationId xmlns:p14="http://schemas.microsoft.com/office/powerpoint/2010/main" val="4069087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Questions? </a:t>
            </a:r>
            <a:endParaRPr lang="en-US" b="1" dirty="0"/>
          </a:p>
        </p:txBody>
      </p:sp>
      <p:sp>
        <p:nvSpPr>
          <p:cNvPr id="3" name="Content Placeholder 2"/>
          <p:cNvSpPr>
            <a:spLocks noGrp="1"/>
          </p:cNvSpPr>
          <p:nvPr>
            <p:ph sz="quarter" idx="13"/>
          </p:nvPr>
        </p:nvSpPr>
        <p:spPr/>
        <p:txBody>
          <a:bodyPr/>
          <a:lstStyle/>
          <a:p>
            <a:endParaRPr lang="en-US"/>
          </a:p>
        </p:txBody>
      </p:sp>
    </p:spTree>
    <p:extLst>
      <p:ext uri="{BB962C8B-B14F-4D97-AF65-F5344CB8AC3E}">
        <p14:creationId xmlns:p14="http://schemas.microsoft.com/office/powerpoint/2010/main" val="2428307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Literature Reviews + Critical Summaries</a:t>
            </a:r>
            <a:endParaRPr lang="en-US" dirty="0"/>
          </a:p>
        </p:txBody>
      </p:sp>
      <p:sp>
        <p:nvSpPr>
          <p:cNvPr id="3" name="Content Placeholder 2"/>
          <p:cNvSpPr>
            <a:spLocks noGrp="1"/>
          </p:cNvSpPr>
          <p:nvPr>
            <p:ph sz="quarter" idx="13"/>
          </p:nvPr>
        </p:nvSpPr>
        <p:spPr/>
        <p:txBody>
          <a:bodyPr/>
          <a:lstStyle/>
          <a:p>
            <a:r>
              <a:rPr lang="en-US" dirty="0" smtClean="0"/>
              <a:t>Still Remain Neutral</a:t>
            </a:r>
          </a:p>
          <a:p>
            <a:r>
              <a:rPr lang="en-US" dirty="0" smtClean="0"/>
              <a:t>Still present a piece of the source’s argument</a:t>
            </a:r>
          </a:p>
          <a:p>
            <a:r>
              <a:rPr lang="en-US" dirty="0" smtClean="0"/>
              <a:t>BUT you want to change the focus</a:t>
            </a:r>
          </a:p>
          <a:p>
            <a:r>
              <a:rPr lang="en-US" dirty="0" smtClean="0"/>
              <a:t>Shift your lens onto what is useful to you </a:t>
            </a:r>
          </a:p>
          <a:p>
            <a:r>
              <a:rPr lang="en-US" dirty="0" smtClean="0"/>
              <a:t>DON’T misrepresent their argument, BUT you can be more judicious about what part of the article you’re discussing. </a:t>
            </a:r>
            <a:br>
              <a:rPr lang="en-US" dirty="0" smtClean="0"/>
            </a:br>
            <a:r>
              <a:rPr lang="en-US" dirty="0" smtClean="0"/>
              <a:t/>
            </a:r>
            <a:br>
              <a:rPr lang="en-US" dirty="0" smtClean="0"/>
            </a:br>
            <a:r>
              <a:rPr lang="en-US" dirty="0" smtClean="0"/>
              <a:t>*This is why you want to be able to put their thesis and claims in your own words </a:t>
            </a:r>
            <a:r>
              <a:rPr lang="mr-IN" dirty="0" smtClean="0"/>
              <a:t>–</a:t>
            </a:r>
            <a:r>
              <a:rPr lang="en-US" dirty="0" smtClean="0"/>
              <a:t> so you can mold it to fit your purposes. </a:t>
            </a:r>
            <a:endParaRPr lang="en-US" dirty="0"/>
          </a:p>
        </p:txBody>
      </p:sp>
    </p:spTree>
    <p:extLst>
      <p:ext uri="{BB962C8B-B14F-4D97-AF65-F5344CB8AC3E}">
        <p14:creationId xmlns:p14="http://schemas.microsoft.com/office/powerpoint/2010/main" val="2935249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Linking Critical Summaries</a:t>
            </a:r>
            <a:endParaRPr lang="en-US" dirty="0"/>
          </a:p>
        </p:txBody>
      </p:sp>
      <p:sp>
        <p:nvSpPr>
          <p:cNvPr id="3" name="Content Placeholder 2"/>
          <p:cNvSpPr>
            <a:spLocks noGrp="1"/>
          </p:cNvSpPr>
          <p:nvPr>
            <p:ph sz="quarter" idx="13"/>
          </p:nvPr>
        </p:nvSpPr>
        <p:spPr/>
        <p:txBody>
          <a:bodyPr/>
          <a:lstStyle/>
          <a:p>
            <a:r>
              <a:rPr lang="en-US" dirty="0" smtClean="0"/>
              <a:t>Think of this in two ways</a:t>
            </a:r>
            <a:r>
              <a:rPr lang="mr-IN" dirty="0" smtClean="0"/>
              <a:t>…</a:t>
            </a:r>
            <a:r>
              <a:rPr lang="en-US" dirty="0" smtClean="0"/>
              <a:t/>
            </a:r>
            <a:br>
              <a:rPr lang="en-US" dirty="0" smtClean="0"/>
            </a:br>
            <a:r>
              <a:rPr lang="en-US" dirty="0" smtClean="0"/>
              <a:t/>
            </a:r>
            <a:br>
              <a:rPr lang="en-US" dirty="0" smtClean="0"/>
            </a:br>
            <a:r>
              <a:rPr lang="en-US" dirty="0" smtClean="0"/>
              <a:t>1) Vertically</a:t>
            </a:r>
            <a:br>
              <a:rPr lang="en-US" dirty="0" smtClean="0"/>
            </a:br>
            <a:r>
              <a:rPr lang="en-US" dirty="0" smtClean="0"/>
              <a:t>2) Horizontally </a:t>
            </a:r>
          </a:p>
        </p:txBody>
      </p:sp>
    </p:spTree>
    <p:extLst>
      <p:ext uri="{BB962C8B-B14F-4D97-AF65-F5344CB8AC3E}">
        <p14:creationId xmlns:p14="http://schemas.microsoft.com/office/powerpoint/2010/main" val="1559968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Vertically</a:t>
            </a:r>
            <a:endParaRPr lang="en-US" dirty="0"/>
          </a:p>
        </p:txBody>
      </p:sp>
      <p:sp>
        <p:nvSpPr>
          <p:cNvPr id="3" name="Content Placeholder 2"/>
          <p:cNvSpPr>
            <a:spLocks noGrp="1"/>
          </p:cNvSpPr>
          <p:nvPr>
            <p:ph sz="quarter" idx="13"/>
          </p:nvPr>
        </p:nvSpPr>
        <p:spPr/>
        <p:txBody>
          <a:bodyPr/>
          <a:lstStyle/>
          <a:p>
            <a:r>
              <a:rPr lang="en-US" dirty="0" smtClean="0"/>
              <a:t>Think of this like the beginning to a SPY movie</a:t>
            </a:r>
            <a:r>
              <a:rPr lang="mr-IN" dirty="0" smtClean="0"/>
              <a:t>…</a:t>
            </a:r>
            <a:r>
              <a:rPr lang="en-US" dirty="0" smtClean="0"/>
              <a:t>start out broad and get narrow</a:t>
            </a:r>
          </a:p>
          <a:p>
            <a:pPr marL="0" indent="0">
              <a:buNone/>
            </a:pPr>
            <a:r>
              <a:rPr lang="en-US" dirty="0" smtClean="0"/>
              <a:t>1) The United States = Identify your topic</a:t>
            </a:r>
          </a:p>
          <a:p>
            <a:pPr marL="0" indent="0">
              <a:buNone/>
            </a:pPr>
            <a:r>
              <a:rPr lang="en-US" dirty="0" smtClean="0"/>
              <a:t>2) Wisconsin = Identify the specific conversation in your topic</a:t>
            </a:r>
          </a:p>
          <a:p>
            <a:pPr marL="0" indent="0">
              <a:buNone/>
            </a:pPr>
            <a:r>
              <a:rPr lang="en-US" dirty="0" smtClean="0"/>
              <a:t>3) Madison, Wisconsin = Identify what people are saying within the conversation </a:t>
            </a:r>
            <a:r>
              <a:rPr lang="mr-IN" dirty="0" smtClean="0"/>
              <a:t>–</a:t>
            </a:r>
            <a:r>
              <a:rPr lang="en-US" dirty="0" smtClean="0"/>
              <a:t> this might take multiple summaries </a:t>
            </a:r>
          </a:p>
          <a:p>
            <a:pPr marL="0" indent="0">
              <a:buNone/>
            </a:pPr>
            <a:r>
              <a:rPr lang="en-US" dirty="0" smtClean="0"/>
              <a:t>4) Finally, The corner of 4</a:t>
            </a:r>
            <a:r>
              <a:rPr lang="en-US" baseline="30000" dirty="0" smtClean="0"/>
              <a:t>th</a:t>
            </a:r>
            <a:r>
              <a:rPr lang="en-US" dirty="0" smtClean="0"/>
              <a:t> and Main in Madison, Wisconsin = Propose your thesis </a:t>
            </a:r>
          </a:p>
          <a:p>
            <a:pPr marL="342900" indent="-342900"/>
            <a:r>
              <a:rPr lang="en-US" dirty="0" smtClean="0"/>
              <a:t>You don’t HAVE to start at the beginning of the conversation here, either. Start wherever is most useful and relevant for your argument. </a:t>
            </a:r>
            <a:endParaRPr lang="en-US" dirty="0"/>
          </a:p>
        </p:txBody>
      </p:sp>
    </p:spTree>
    <p:extLst>
      <p:ext uri="{BB962C8B-B14F-4D97-AF65-F5344CB8AC3E}">
        <p14:creationId xmlns:p14="http://schemas.microsoft.com/office/powerpoint/2010/main" val="1427563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40452"/>
            <a:ext cx="8591550" cy="514585"/>
          </a:xfrm>
        </p:spPr>
        <p:txBody>
          <a:bodyPr>
            <a:normAutofit fontScale="90000"/>
          </a:bodyPr>
          <a:lstStyle/>
          <a:p>
            <a:pPr algn="ctr"/>
            <a:r>
              <a:rPr lang="en-US" dirty="0" smtClean="0"/>
              <a:t>Foo Fighters Example</a:t>
            </a:r>
            <a:endParaRPr lang="en-US" dirty="0"/>
          </a:p>
        </p:txBody>
      </p:sp>
      <p:sp>
        <p:nvSpPr>
          <p:cNvPr id="3" name="Content Placeholder 2"/>
          <p:cNvSpPr>
            <a:spLocks noGrp="1"/>
          </p:cNvSpPr>
          <p:nvPr>
            <p:ph sz="quarter" idx="13"/>
          </p:nvPr>
        </p:nvSpPr>
        <p:spPr>
          <a:xfrm>
            <a:off x="0" y="555037"/>
            <a:ext cx="9144000" cy="6302963"/>
          </a:xfrm>
        </p:spPr>
        <p:txBody>
          <a:bodyPr>
            <a:normAutofit fontScale="70000" lnSpcReduction="20000"/>
          </a:bodyPr>
          <a:lstStyle/>
          <a:p>
            <a:pPr marL="0" indent="0">
              <a:buNone/>
            </a:pPr>
            <a:r>
              <a:rPr lang="en-US" dirty="0" smtClean="0"/>
              <a:t>	Sound </a:t>
            </a:r>
            <a:r>
              <a:rPr lang="en-US" dirty="0"/>
              <a:t>Studies has become an increasingly popular area of inquiry within the discipline of writing and rhetoric</a:t>
            </a:r>
            <a:r>
              <a:rPr lang="en-US" dirty="0">
                <a:solidFill>
                  <a:srgbClr val="0000FF"/>
                </a:solidFill>
              </a:rPr>
              <a:t>. While Sound Studies exists as its own field, writing and rhetoric scholars have used sound, particularly music, as a means of comprehending rhetoric.</a:t>
            </a:r>
            <a:r>
              <a:rPr lang="en-US" i="1" dirty="0"/>
              <a:t> </a:t>
            </a:r>
            <a:r>
              <a:rPr lang="en-US" dirty="0">
                <a:solidFill>
                  <a:srgbClr val="008000"/>
                </a:solidFill>
              </a:rPr>
              <a:t>As early as 1969 Steven Carter, an English Professor at the University of Hawaii, suggested, in his essay “The Beatles and Freshman Composition”, using The Beatles music in his freshman class to engage students with ideas such as “tracing the evolution of characters from song to song, generalizing about common features and destinies, and the narrative of voice” and the idea of “an analysis and comparisons of…songs, and a discussion of [albums] as a whole” (Carter 230-31). In short, Carter demonstrates that music can (and should) be analyzed rhetorically. To this end, he proposes that students “bring their own experience to the music” and that music can “lead to a redefinition of a young person’s own self-consciousness, as he observes all the old genres represented and undercut”</a:t>
            </a:r>
            <a:r>
              <a:rPr lang="en-US" b="1" dirty="0">
                <a:solidFill>
                  <a:srgbClr val="008000"/>
                </a:solidFill>
              </a:rPr>
              <a:t> </a:t>
            </a:r>
            <a:r>
              <a:rPr lang="en-US" dirty="0">
                <a:solidFill>
                  <a:srgbClr val="008000"/>
                </a:solidFill>
              </a:rPr>
              <a:t>(Carter 231-32)</a:t>
            </a:r>
            <a:r>
              <a:rPr lang="en-US" dirty="0">
                <a:solidFill>
                  <a:srgbClr val="0000FF"/>
                </a:solidFill>
              </a:rPr>
              <a:t>.</a:t>
            </a:r>
            <a:r>
              <a:rPr lang="en-US" b="1" dirty="0">
                <a:solidFill>
                  <a:srgbClr val="0000FF"/>
                </a:solidFill>
              </a:rPr>
              <a:t> </a:t>
            </a:r>
            <a:r>
              <a:rPr lang="en-US" dirty="0">
                <a:solidFill>
                  <a:srgbClr val="0000FF"/>
                </a:solidFill>
              </a:rPr>
              <a:t>Part of the analysis of music then, is to analyze what music is responding to, or its rhetorical </a:t>
            </a:r>
            <a:r>
              <a:rPr lang="en-US" dirty="0" err="1">
                <a:solidFill>
                  <a:srgbClr val="0000FF"/>
                </a:solidFill>
              </a:rPr>
              <a:t>exigence</a:t>
            </a:r>
            <a:r>
              <a:rPr lang="en-US" dirty="0">
                <a:solidFill>
                  <a:srgbClr val="0000FF"/>
                </a:solidFill>
              </a:rPr>
              <a:t>. And, how it redefines those who listen to it, or the discourse it creates. </a:t>
            </a:r>
          </a:p>
          <a:p>
            <a:pPr marL="0" indent="0">
              <a:buNone/>
            </a:pPr>
            <a:r>
              <a:rPr lang="en-US" dirty="0"/>
              <a:t>	</a:t>
            </a:r>
            <a:r>
              <a:rPr lang="en-US" dirty="0">
                <a:solidFill>
                  <a:srgbClr val="008000"/>
                </a:solidFill>
              </a:rPr>
              <a:t>In his </a:t>
            </a:r>
            <a:r>
              <a:rPr lang="en-US" i="1" dirty="0">
                <a:solidFill>
                  <a:srgbClr val="008000"/>
                </a:solidFill>
              </a:rPr>
              <a:t>Sound Studies Reader, </a:t>
            </a:r>
            <a:r>
              <a:rPr lang="en-US" dirty="0">
                <a:solidFill>
                  <a:srgbClr val="008000"/>
                </a:solidFill>
              </a:rPr>
              <a:t>Jonathon Sterne further outlines Sound Studies as a legitimate topic of analysis for writing and rhetoric scholars. Sterne posits that authors use “sound to ask big questions about their cultural moments and the crises and problems of their time” (Sterne 3). Sound then, is used as a text to be analyzed and as a code to make sense of the culture surrounding a text. Similar to Carter, Sterne suggests that music should be heard as a response to</a:t>
            </a:r>
            <a:r>
              <a:rPr lang="en-US" b="1" dirty="0">
                <a:solidFill>
                  <a:srgbClr val="008000"/>
                </a:solidFill>
              </a:rPr>
              <a:t> </a:t>
            </a:r>
            <a:r>
              <a:rPr lang="en-US" dirty="0">
                <a:solidFill>
                  <a:srgbClr val="008000"/>
                </a:solidFill>
              </a:rPr>
              <a:t>the culture of its time (in-situ/context) as well as an influencer of future culture (discourse).  </a:t>
            </a:r>
            <a:r>
              <a:rPr lang="en-US" dirty="0">
                <a:solidFill>
                  <a:srgbClr val="0000FF"/>
                </a:solidFill>
              </a:rPr>
              <a:t>That is, the meaning of music is derived from the intersection of the context informing its creation and the discourse that it creates.  </a:t>
            </a:r>
          </a:p>
          <a:p>
            <a:pPr marL="0" indent="0">
              <a:buNone/>
            </a:pPr>
            <a:r>
              <a:rPr lang="en-US" dirty="0"/>
              <a:t>	</a:t>
            </a:r>
            <a:r>
              <a:rPr lang="en-US" dirty="0">
                <a:solidFill>
                  <a:srgbClr val="0000FF"/>
                </a:solidFill>
              </a:rPr>
              <a:t>Evidence of music being derived from the intersection of context and discourse as a text that can be rhetorically analyzed is found </a:t>
            </a:r>
            <a:r>
              <a:rPr lang="en-US" dirty="0">
                <a:solidFill>
                  <a:srgbClr val="008000"/>
                </a:solidFill>
              </a:rPr>
              <a:t>in Bill Wolff’s article “Baby We Were Born To Tweet Springsteen Fans</a:t>
            </a:r>
            <a:r>
              <a:rPr lang="en-US" i="1" dirty="0">
                <a:solidFill>
                  <a:srgbClr val="008000"/>
                </a:solidFill>
              </a:rPr>
              <a:t>,</a:t>
            </a:r>
            <a:r>
              <a:rPr lang="en-US" dirty="0">
                <a:solidFill>
                  <a:srgbClr val="008000"/>
                </a:solidFill>
              </a:rPr>
              <a:t>”</a:t>
            </a:r>
            <a:r>
              <a:rPr lang="en-US" i="1" dirty="0">
                <a:solidFill>
                  <a:srgbClr val="008000"/>
                </a:solidFill>
              </a:rPr>
              <a:t> </a:t>
            </a:r>
            <a:r>
              <a:rPr lang="en-US" dirty="0">
                <a:solidFill>
                  <a:srgbClr val="008000"/>
                </a:solidFill>
              </a:rPr>
              <a:t>in which Wolff uses Bruce Springsteen’s fan base as a means for rhetorical analysis. Wolff suggests that, “…authorial intention is less significant than social context; the writer is simply a part of a discourse tradition, a member of a team, and a participant in a community of discourse that creates its own collective meaning’ (pp. 34–35). One cannot remove discourse from the community in which the author operates” (Wolff 8). To remove discourse would be to remove part of the meaning of the text. It could still be analyzed, but it could not be wholly understood. The text, in this case, acts as an </a:t>
            </a:r>
            <a:r>
              <a:rPr lang="en-US" i="1" dirty="0">
                <a:solidFill>
                  <a:srgbClr val="008000"/>
                </a:solidFill>
              </a:rPr>
              <a:t>in-situ</a:t>
            </a:r>
            <a:r>
              <a:rPr lang="en-US" dirty="0">
                <a:solidFill>
                  <a:srgbClr val="008000"/>
                </a:solidFill>
              </a:rPr>
              <a:t> response to context. It is a means of creating discourse</a:t>
            </a:r>
            <a:r>
              <a:rPr lang="en-US" dirty="0"/>
              <a:t>. </a:t>
            </a:r>
            <a:r>
              <a:rPr lang="en-US" dirty="0">
                <a:solidFill>
                  <a:srgbClr val="0000FF"/>
                </a:solidFill>
              </a:rPr>
              <a:t>That is, it is a catalyst for creation.  Furthermore, Wolff notes the idea that texts exist within a community. I argue that not only do texts exist within a community, but they also </a:t>
            </a:r>
            <a:r>
              <a:rPr lang="en-US" i="1" dirty="0">
                <a:solidFill>
                  <a:srgbClr val="0000FF"/>
                </a:solidFill>
              </a:rPr>
              <a:t>create</a:t>
            </a:r>
            <a:r>
              <a:rPr lang="en-US" dirty="0">
                <a:solidFill>
                  <a:srgbClr val="0000FF"/>
                </a:solidFill>
              </a:rPr>
              <a:t> the community.</a:t>
            </a:r>
            <a:r>
              <a:rPr lang="en-US" b="1" dirty="0">
                <a:solidFill>
                  <a:srgbClr val="0000FF"/>
                </a:solidFill>
              </a:rPr>
              <a:t> </a:t>
            </a:r>
            <a:r>
              <a:rPr lang="en-US" dirty="0">
                <a:solidFill>
                  <a:srgbClr val="0000FF"/>
                </a:solidFill>
              </a:rPr>
              <a:t> Thus, music acts as a stimulus to form communities. </a:t>
            </a:r>
          </a:p>
        </p:txBody>
      </p:sp>
    </p:spTree>
    <p:extLst>
      <p:ext uri="{BB962C8B-B14F-4D97-AF65-F5344CB8AC3E}">
        <p14:creationId xmlns:p14="http://schemas.microsoft.com/office/powerpoint/2010/main" val="4040590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Horizontally </a:t>
            </a:r>
            <a:endParaRPr lang="en-US" dirty="0"/>
          </a:p>
        </p:txBody>
      </p:sp>
      <p:sp>
        <p:nvSpPr>
          <p:cNvPr id="3" name="Content Placeholder 2"/>
          <p:cNvSpPr>
            <a:spLocks noGrp="1"/>
          </p:cNvSpPr>
          <p:nvPr>
            <p:ph sz="quarter" idx="13"/>
          </p:nvPr>
        </p:nvSpPr>
        <p:spPr/>
        <p:txBody>
          <a:bodyPr/>
          <a:lstStyle/>
          <a:p>
            <a:r>
              <a:rPr lang="en-US" dirty="0" smtClean="0"/>
              <a:t>Think of this like braiding a rope</a:t>
            </a:r>
            <a:r>
              <a:rPr lang="mr-IN" dirty="0" smtClean="0"/>
              <a:t>…</a:t>
            </a:r>
            <a:endParaRPr lang="en-US" dirty="0" smtClean="0"/>
          </a:p>
          <a:p>
            <a:r>
              <a:rPr lang="en-US" dirty="0" smtClean="0"/>
              <a:t>This would be the ‘synthesis’ of your argument</a:t>
            </a:r>
            <a:r>
              <a:rPr lang="mr-IN" dirty="0" smtClean="0"/>
              <a:t>…</a:t>
            </a:r>
            <a:endParaRPr lang="en-US" dirty="0" smtClean="0"/>
          </a:p>
          <a:p>
            <a:r>
              <a:rPr lang="en-US" dirty="0" smtClean="0"/>
              <a:t>Present Critical Summaries in relation to one another but ‘parallel’ instead of ‘stacking’ </a:t>
            </a:r>
          </a:p>
          <a:p>
            <a:r>
              <a:rPr lang="en-US" dirty="0" smtClean="0"/>
              <a:t>When you get to your thesis ‘braid’ each of these strands together</a:t>
            </a:r>
          </a:p>
          <a:p>
            <a:r>
              <a:rPr lang="en-US" dirty="0" smtClean="0"/>
              <a:t>When you’re doing this, you will want to lay some groundwork in each summary that foreshadows the combination of all strands in the thesis statement </a:t>
            </a:r>
          </a:p>
          <a:p>
            <a:endParaRPr lang="en-US" dirty="0" smtClean="0"/>
          </a:p>
        </p:txBody>
      </p:sp>
    </p:spTree>
    <p:extLst>
      <p:ext uri="{BB962C8B-B14F-4D97-AF65-F5344CB8AC3E}">
        <p14:creationId xmlns:p14="http://schemas.microsoft.com/office/powerpoint/2010/main" val="2843646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 y="31044"/>
            <a:ext cx="8591550" cy="523993"/>
          </a:xfrm>
        </p:spPr>
        <p:txBody>
          <a:bodyPr>
            <a:normAutofit fontScale="90000"/>
          </a:bodyPr>
          <a:lstStyle/>
          <a:p>
            <a:pPr algn="ctr"/>
            <a:r>
              <a:rPr lang="en-US" dirty="0" smtClean="0"/>
              <a:t>Other Example “Summaries”</a:t>
            </a:r>
            <a:endParaRPr lang="en-US" dirty="0"/>
          </a:p>
        </p:txBody>
      </p:sp>
      <p:sp>
        <p:nvSpPr>
          <p:cNvPr id="3" name="Content Placeholder 2"/>
          <p:cNvSpPr>
            <a:spLocks noGrp="1"/>
          </p:cNvSpPr>
          <p:nvPr>
            <p:ph sz="quarter" idx="13"/>
          </p:nvPr>
        </p:nvSpPr>
        <p:spPr>
          <a:xfrm>
            <a:off x="0" y="479778"/>
            <a:ext cx="9144000" cy="6378222"/>
          </a:xfrm>
        </p:spPr>
        <p:txBody>
          <a:bodyPr>
            <a:normAutofit/>
          </a:bodyPr>
          <a:lstStyle/>
          <a:p>
            <a:pPr marL="0" indent="0">
              <a:buNone/>
            </a:pPr>
            <a:r>
              <a:rPr lang="en-US" sz="1200" dirty="0" smtClean="0"/>
              <a:t>	</a:t>
            </a:r>
            <a:r>
              <a:rPr lang="en-US" sz="1200" dirty="0" smtClean="0">
                <a:solidFill>
                  <a:srgbClr val="0000FF"/>
                </a:solidFill>
              </a:rPr>
              <a:t>Amy </a:t>
            </a:r>
            <a:r>
              <a:rPr lang="en-US" sz="1200" dirty="0">
                <a:solidFill>
                  <a:srgbClr val="0000FF"/>
                </a:solidFill>
              </a:rPr>
              <a:t>J. </a:t>
            </a:r>
            <a:r>
              <a:rPr lang="en-US" sz="1200" dirty="0" err="1">
                <a:solidFill>
                  <a:srgbClr val="0000FF"/>
                </a:solidFill>
              </a:rPr>
              <a:t>Devitt’s</a:t>
            </a:r>
            <a:r>
              <a:rPr lang="en-US" sz="1200" dirty="0">
                <a:solidFill>
                  <a:srgbClr val="0000FF"/>
                </a:solidFill>
              </a:rPr>
              <a:t> text, </a:t>
            </a:r>
            <a:r>
              <a:rPr lang="en-US" sz="1200" i="1" dirty="0">
                <a:solidFill>
                  <a:srgbClr val="0000FF"/>
                </a:solidFill>
              </a:rPr>
              <a:t>Writing Genres, </a:t>
            </a:r>
            <a:r>
              <a:rPr lang="en-US" sz="1200" dirty="0">
                <a:solidFill>
                  <a:srgbClr val="0000FF"/>
                </a:solidFill>
              </a:rPr>
              <a:t>builds on the notion of what genres can do. In </a:t>
            </a:r>
            <a:r>
              <a:rPr lang="en-US" sz="1200" i="1" dirty="0">
                <a:solidFill>
                  <a:srgbClr val="0000FF"/>
                </a:solidFill>
              </a:rPr>
              <a:t>Writing Genres, </a:t>
            </a:r>
            <a:r>
              <a:rPr lang="en-US" sz="1200" dirty="0" err="1">
                <a:solidFill>
                  <a:srgbClr val="0000FF"/>
                </a:solidFill>
              </a:rPr>
              <a:t>Devitt</a:t>
            </a:r>
            <a:r>
              <a:rPr lang="en-US" sz="1200" dirty="0">
                <a:solidFill>
                  <a:srgbClr val="0000FF"/>
                </a:solidFill>
              </a:rPr>
              <a:t> suggests, “some genres work together to perform different roles in achieving a common purpose” ( </a:t>
            </a:r>
            <a:r>
              <a:rPr lang="en-US" sz="1200" dirty="0" err="1">
                <a:solidFill>
                  <a:srgbClr val="0000FF"/>
                </a:solidFill>
              </a:rPr>
              <a:t>Devitt</a:t>
            </a:r>
            <a:r>
              <a:rPr lang="en-US" sz="1200" dirty="0">
                <a:solidFill>
                  <a:srgbClr val="0000FF"/>
                </a:solidFill>
              </a:rPr>
              <a:t> 5). </a:t>
            </a:r>
            <a:r>
              <a:rPr lang="en-US" sz="1200" dirty="0" err="1">
                <a:solidFill>
                  <a:srgbClr val="0000FF"/>
                </a:solidFill>
              </a:rPr>
              <a:t>Devitt</a:t>
            </a:r>
            <a:r>
              <a:rPr lang="en-US" sz="1200" dirty="0">
                <a:solidFill>
                  <a:srgbClr val="0000FF"/>
                </a:solidFill>
              </a:rPr>
              <a:t> calls these interacting genres a “genre system” (</a:t>
            </a:r>
            <a:r>
              <a:rPr lang="en-US" sz="1200" dirty="0" err="1">
                <a:solidFill>
                  <a:srgbClr val="0000FF"/>
                </a:solidFill>
              </a:rPr>
              <a:t>Devitt</a:t>
            </a:r>
            <a:r>
              <a:rPr lang="en-US" sz="1200" dirty="0">
                <a:solidFill>
                  <a:srgbClr val="0000FF"/>
                </a:solidFill>
              </a:rPr>
              <a:t> 56). Simply put, genre systems are chains of interrelated genres that are used to achieve work. A common genre system can be seen as the multiple documents one must fill out when purchasing a car. These genres include car loans, letters of intent, car titles, insurance forms, and even driving licenses. Each document adheres to its genre, but each genre works in tandem with the other genres to complete the system. </a:t>
            </a:r>
            <a:r>
              <a:rPr lang="en-US" sz="1200" u="sng" dirty="0" err="1">
                <a:solidFill>
                  <a:srgbClr val="194431"/>
                </a:solidFill>
              </a:rPr>
              <a:t>Bawarshi</a:t>
            </a:r>
            <a:r>
              <a:rPr lang="en-US" sz="1200" u="sng" dirty="0">
                <a:solidFill>
                  <a:srgbClr val="194431"/>
                </a:solidFill>
              </a:rPr>
              <a:t> and </a:t>
            </a:r>
            <a:r>
              <a:rPr lang="en-US" sz="1200" u="sng" dirty="0" err="1">
                <a:solidFill>
                  <a:srgbClr val="194431"/>
                </a:solidFill>
              </a:rPr>
              <a:t>Reiff</a:t>
            </a:r>
            <a:r>
              <a:rPr lang="en-US" sz="1200" u="sng" dirty="0">
                <a:solidFill>
                  <a:srgbClr val="194431"/>
                </a:solidFill>
              </a:rPr>
              <a:t> suggest that, through studying genre systems, “researchers can gain insight into social roles and relationships, power dynamics, the distribution of cognition and activities, and the social construction of space-time (what </a:t>
            </a:r>
            <a:r>
              <a:rPr lang="en-US" sz="1200" u="sng" dirty="0" err="1">
                <a:solidFill>
                  <a:srgbClr val="194431"/>
                </a:solidFill>
              </a:rPr>
              <a:t>Bakhtin</a:t>
            </a:r>
            <a:r>
              <a:rPr lang="en-US" sz="1200" u="sng" dirty="0">
                <a:solidFill>
                  <a:srgbClr val="194431"/>
                </a:solidFill>
              </a:rPr>
              <a:t> calls “</a:t>
            </a:r>
            <a:r>
              <a:rPr lang="en-US" sz="1200" u="sng" dirty="0" err="1">
                <a:solidFill>
                  <a:srgbClr val="194431"/>
                </a:solidFill>
              </a:rPr>
              <a:t>chronotope</a:t>
            </a:r>
            <a:r>
              <a:rPr lang="en-US" sz="1200" u="sng" dirty="0">
                <a:solidFill>
                  <a:srgbClr val="194431"/>
                </a:solidFill>
              </a:rPr>
              <a:t>”) within different contexts” (87). </a:t>
            </a:r>
            <a:endParaRPr lang="en-US" sz="1200" u="sng" dirty="0" smtClean="0">
              <a:solidFill>
                <a:srgbClr val="194431"/>
              </a:solidFill>
            </a:endParaRPr>
          </a:p>
          <a:p>
            <a:pPr marL="0" indent="0">
              <a:buNone/>
            </a:pPr>
            <a:r>
              <a:rPr lang="en-US" sz="1200" dirty="0" smtClean="0"/>
              <a:t>	</a:t>
            </a:r>
            <a:r>
              <a:rPr lang="en-US" sz="1200" dirty="0" smtClean="0">
                <a:solidFill>
                  <a:schemeClr val="accent3"/>
                </a:solidFill>
              </a:rPr>
              <a:t>Along </a:t>
            </a:r>
            <a:r>
              <a:rPr lang="en-US" sz="1200" dirty="0">
                <a:solidFill>
                  <a:schemeClr val="accent3"/>
                </a:solidFill>
              </a:rPr>
              <a:t>these lines, JoAnn Yates and Wanda </a:t>
            </a:r>
            <a:r>
              <a:rPr lang="en-US" sz="1200" dirty="0" err="1">
                <a:solidFill>
                  <a:schemeClr val="accent3"/>
                </a:solidFill>
              </a:rPr>
              <a:t>Orlikowski’s</a:t>
            </a:r>
            <a:r>
              <a:rPr lang="en-US" sz="1200" dirty="0">
                <a:solidFill>
                  <a:schemeClr val="accent3"/>
                </a:solidFill>
              </a:rPr>
              <a:t> “Genre Systems: </a:t>
            </a:r>
            <a:r>
              <a:rPr lang="en-US" sz="1200" dirty="0" err="1">
                <a:solidFill>
                  <a:schemeClr val="accent3"/>
                </a:solidFill>
              </a:rPr>
              <a:t>Chronos</a:t>
            </a:r>
            <a:r>
              <a:rPr lang="en-US" sz="1200" dirty="0">
                <a:solidFill>
                  <a:schemeClr val="accent3"/>
                </a:solidFill>
              </a:rPr>
              <a:t> and </a:t>
            </a:r>
            <a:r>
              <a:rPr lang="en-US" sz="1200" dirty="0" err="1">
                <a:solidFill>
                  <a:schemeClr val="accent3"/>
                </a:solidFill>
              </a:rPr>
              <a:t>Kairos</a:t>
            </a:r>
            <a:r>
              <a:rPr lang="en-US" sz="1200" dirty="0">
                <a:solidFill>
                  <a:schemeClr val="accent3"/>
                </a:solidFill>
              </a:rPr>
              <a:t> in Communicative Interaction” posits: </a:t>
            </a:r>
          </a:p>
          <a:p>
            <a:pPr marL="0" indent="0">
              <a:buNone/>
            </a:pPr>
            <a:r>
              <a:rPr lang="en-US" sz="1200" dirty="0">
                <a:solidFill>
                  <a:schemeClr val="accent3"/>
                </a:solidFill>
              </a:rPr>
              <a:t>	the focus of genre research has also broadened to examine not only single genres, but also </a:t>
            </a:r>
            <a:r>
              <a:rPr lang="en-US" sz="1200" dirty="0" smtClean="0">
                <a:solidFill>
                  <a:schemeClr val="accent3"/>
                </a:solidFill>
              </a:rPr>
              <a:t>the </a:t>
            </a:r>
            <a:r>
              <a:rPr lang="en-US" sz="1200" dirty="0">
                <a:solidFill>
                  <a:schemeClr val="accent3"/>
                </a:solidFill>
              </a:rPr>
              <a:t>relationships among </a:t>
            </a:r>
            <a:r>
              <a:rPr lang="en-US" sz="1200" dirty="0" smtClean="0">
                <a:solidFill>
                  <a:schemeClr val="accent3"/>
                </a:solidFill>
              </a:rPr>
              <a:t>	genres </a:t>
            </a:r>
            <a:r>
              <a:rPr lang="en-US" sz="1200" dirty="0">
                <a:solidFill>
                  <a:schemeClr val="accent3"/>
                </a:solidFill>
              </a:rPr>
              <a:t>within a community. Such an expanded focus recognizes </a:t>
            </a:r>
            <a:r>
              <a:rPr lang="en-US" sz="1200" dirty="0" smtClean="0">
                <a:solidFill>
                  <a:schemeClr val="accent3"/>
                </a:solidFill>
              </a:rPr>
              <a:t>that </a:t>
            </a:r>
            <a:r>
              <a:rPr lang="en-US" sz="1200" dirty="0">
                <a:solidFill>
                  <a:schemeClr val="accent3"/>
                </a:solidFill>
              </a:rPr>
              <a:t>although understanding the individual genres </a:t>
            </a:r>
            <a:r>
              <a:rPr lang="en-US" sz="1200" dirty="0" smtClean="0">
                <a:solidFill>
                  <a:schemeClr val="accent3"/>
                </a:solidFill>
              </a:rPr>
              <a:t>	used </a:t>
            </a:r>
            <a:r>
              <a:rPr lang="en-US" sz="1200" dirty="0">
                <a:solidFill>
                  <a:schemeClr val="accent3"/>
                </a:solidFill>
              </a:rPr>
              <a:t>within a community sheds </a:t>
            </a:r>
            <a:r>
              <a:rPr lang="en-US" sz="1200" dirty="0" smtClean="0">
                <a:solidFill>
                  <a:schemeClr val="accent3"/>
                </a:solidFill>
              </a:rPr>
              <a:t>significant </a:t>
            </a:r>
            <a:r>
              <a:rPr lang="en-US" sz="1200" dirty="0">
                <a:solidFill>
                  <a:schemeClr val="accent3"/>
                </a:solidFill>
              </a:rPr>
              <a:t>light on particular norms, practices, and ideologies understanding the </a:t>
            </a:r>
            <a:r>
              <a:rPr lang="en-US" sz="1200" dirty="0" smtClean="0">
                <a:solidFill>
                  <a:schemeClr val="accent3"/>
                </a:solidFill>
              </a:rPr>
              <a:t>	interactions </a:t>
            </a:r>
            <a:r>
              <a:rPr lang="en-US" sz="1200" dirty="0">
                <a:solidFill>
                  <a:schemeClr val="accent3"/>
                </a:solidFill>
              </a:rPr>
              <a:t>among genres and the communicative phenomena that emerge over time </a:t>
            </a:r>
            <a:r>
              <a:rPr lang="en-US" sz="1200" dirty="0" smtClean="0">
                <a:solidFill>
                  <a:schemeClr val="accent3"/>
                </a:solidFill>
              </a:rPr>
              <a:t>and </a:t>
            </a:r>
            <a:r>
              <a:rPr lang="en-US" sz="1200" dirty="0">
                <a:solidFill>
                  <a:schemeClr val="accent3"/>
                </a:solidFill>
              </a:rPr>
              <a:t>space from genre </a:t>
            </a:r>
            <a:r>
              <a:rPr lang="en-US" sz="1200" dirty="0" smtClean="0">
                <a:solidFill>
                  <a:schemeClr val="accent3"/>
                </a:solidFill>
              </a:rPr>
              <a:t>	interdependence </a:t>
            </a:r>
            <a:r>
              <a:rPr lang="en-US" sz="1200" dirty="0">
                <a:solidFill>
                  <a:schemeClr val="accent3"/>
                </a:solidFill>
              </a:rPr>
              <a:t>gives us access to additional, larger insights. (pg. </a:t>
            </a:r>
            <a:r>
              <a:rPr lang="en-US" sz="1200" dirty="0" smtClean="0">
                <a:solidFill>
                  <a:schemeClr val="accent3"/>
                </a:solidFill>
              </a:rPr>
              <a:t>103</a:t>
            </a:r>
            <a:r>
              <a:rPr lang="en-US" sz="1200" dirty="0">
                <a:solidFill>
                  <a:schemeClr val="accent3"/>
                </a:solidFill>
              </a:rPr>
              <a:t>)</a:t>
            </a:r>
          </a:p>
          <a:p>
            <a:pPr marL="0" indent="0">
              <a:buNone/>
            </a:pPr>
            <a:endParaRPr lang="en-US" sz="1200" dirty="0">
              <a:solidFill>
                <a:schemeClr val="accent3"/>
              </a:solidFill>
            </a:endParaRPr>
          </a:p>
          <a:p>
            <a:pPr marL="0" indent="0">
              <a:buNone/>
            </a:pPr>
            <a:r>
              <a:rPr lang="en-US" sz="1200" dirty="0">
                <a:solidFill>
                  <a:schemeClr val="accent3"/>
                </a:solidFill>
              </a:rPr>
              <a:t>That is, by analyzing the relationships between genres in a community, rhetoricians can gain a deeper understanding as to why genres operate and organize action the way that they do. </a:t>
            </a:r>
            <a:r>
              <a:rPr lang="en-US" sz="1200" dirty="0">
                <a:solidFill>
                  <a:srgbClr val="008000"/>
                </a:solidFill>
              </a:rPr>
              <a:t>To this end, I will analyze how genres within a genre system organize social communities and what about these social communities recreates each genre and genre system. Furthermore, I will analyze these genres as a genre system in order to understand the particular norms, practices, and ideologies of these ‘recreational’ genre systems.</a:t>
            </a:r>
          </a:p>
          <a:p>
            <a:pPr marL="0" indent="0">
              <a:buNone/>
            </a:pPr>
            <a:r>
              <a:rPr lang="en-US" sz="1200" dirty="0" smtClean="0"/>
              <a:t>	</a:t>
            </a:r>
            <a:r>
              <a:rPr lang="en-US" sz="1200" i="1" dirty="0" smtClean="0">
                <a:solidFill>
                  <a:schemeClr val="tx1"/>
                </a:solidFill>
              </a:rPr>
              <a:t>As </a:t>
            </a:r>
            <a:r>
              <a:rPr lang="en-US" sz="1200" i="1" dirty="0">
                <a:solidFill>
                  <a:schemeClr val="tx1"/>
                </a:solidFill>
              </a:rPr>
              <a:t>a model for my study, I have looked at Ryan </a:t>
            </a:r>
            <a:r>
              <a:rPr lang="en-US" sz="1200" i="1" dirty="0" err="1">
                <a:solidFill>
                  <a:schemeClr val="tx1"/>
                </a:solidFill>
              </a:rPr>
              <a:t>Knighton's</a:t>
            </a:r>
            <a:r>
              <a:rPr lang="en-US" sz="1200" i="1" dirty="0">
                <a:solidFill>
                  <a:schemeClr val="tx1"/>
                </a:solidFill>
              </a:rPr>
              <a:t> "(En)Compassing Situations: Sex Advice on the Rhetoric of Genre". In his study, </a:t>
            </a:r>
            <a:r>
              <a:rPr lang="en-US" sz="1200" i="1" dirty="0" err="1">
                <a:solidFill>
                  <a:schemeClr val="tx1"/>
                </a:solidFill>
              </a:rPr>
              <a:t>Knighton</a:t>
            </a:r>
            <a:r>
              <a:rPr lang="en-US" sz="1200" i="1" dirty="0">
                <a:solidFill>
                  <a:schemeClr val="tx1"/>
                </a:solidFill>
              </a:rPr>
              <a:t> creates a corpus of two syndicated sex-advice columns called "Ask </a:t>
            </a:r>
            <a:r>
              <a:rPr lang="en-US" sz="1200" i="1" dirty="0" err="1">
                <a:solidFill>
                  <a:schemeClr val="tx1"/>
                </a:solidFill>
              </a:rPr>
              <a:t>Rhona</a:t>
            </a:r>
            <a:r>
              <a:rPr lang="en-US" sz="1200" i="1" dirty="0">
                <a:solidFill>
                  <a:schemeClr val="tx1"/>
                </a:solidFill>
              </a:rPr>
              <a:t>" in The Province and "Savage Love" in The Georgia Straight". </a:t>
            </a:r>
            <a:r>
              <a:rPr lang="en-US" sz="1200" i="1" dirty="0" err="1">
                <a:solidFill>
                  <a:schemeClr val="tx1"/>
                </a:solidFill>
              </a:rPr>
              <a:t>Knighton</a:t>
            </a:r>
            <a:r>
              <a:rPr lang="en-US" sz="1200" i="1" dirty="0">
                <a:solidFill>
                  <a:schemeClr val="tx1"/>
                </a:solidFill>
              </a:rPr>
              <a:t> then performs a genre and rhetorical analysis of both columns to examine the rhetorical strategies in the exchanges between solicitation and advice letters. </a:t>
            </a:r>
            <a:r>
              <a:rPr lang="en-US" sz="1200" i="1" dirty="0" err="1">
                <a:solidFill>
                  <a:schemeClr val="tx1"/>
                </a:solidFill>
              </a:rPr>
              <a:t>Knighton</a:t>
            </a:r>
            <a:r>
              <a:rPr lang="en-US" sz="1200" i="1" dirty="0">
                <a:solidFill>
                  <a:schemeClr val="tx1"/>
                </a:solidFill>
              </a:rPr>
              <a:t> posits "generic encompassment preserves the community and goals of the participants and regenerates the genre, thus regenerating the community and mediating between "outlanders" and "</a:t>
            </a:r>
            <a:r>
              <a:rPr lang="en-US" sz="1200" i="1" dirty="0" err="1">
                <a:solidFill>
                  <a:schemeClr val="tx1"/>
                </a:solidFill>
              </a:rPr>
              <a:t>inlanders</a:t>
            </a:r>
            <a:r>
              <a:rPr lang="en-US" sz="1200" i="1" dirty="0">
                <a:solidFill>
                  <a:schemeClr val="tx1"/>
                </a:solidFill>
              </a:rPr>
              <a:t>" "(</a:t>
            </a:r>
            <a:r>
              <a:rPr lang="en-US" sz="1200" i="1" dirty="0" err="1">
                <a:solidFill>
                  <a:schemeClr val="tx1"/>
                </a:solidFill>
              </a:rPr>
              <a:t>Bawarshi</a:t>
            </a:r>
            <a:r>
              <a:rPr lang="en-US" sz="1200" i="1" dirty="0">
                <a:solidFill>
                  <a:schemeClr val="tx1"/>
                </a:solidFill>
              </a:rPr>
              <a:t> and </a:t>
            </a:r>
            <a:r>
              <a:rPr lang="en-US" sz="1200" i="1" dirty="0" err="1">
                <a:solidFill>
                  <a:schemeClr val="tx1"/>
                </a:solidFill>
              </a:rPr>
              <a:t>Reiff</a:t>
            </a:r>
            <a:r>
              <a:rPr lang="en-US" sz="1200" i="1" dirty="0">
                <a:solidFill>
                  <a:schemeClr val="tx1"/>
                </a:solidFill>
              </a:rPr>
              <a:t> 157). In short, through participating in a generic community, participants maintain the values of that community and reinforce the genre, which helps distinguish between members and non-members of the community. </a:t>
            </a:r>
            <a:r>
              <a:rPr lang="en-US" sz="1200" dirty="0">
                <a:solidFill>
                  <a:srgbClr val="008000"/>
                </a:solidFill>
              </a:rPr>
              <a:t>While </a:t>
            </a:r>
            <a:r>
              <a:rPr lang="en-US" sz="1200" dirty="0" err="1">
                <a:solidFill>
                  <a:srgbClr val="008000"/>
                </a:solidFill>
              </a:rPr>
              <a:t>Knighton</a:t>
            </a:r>
            <a:r>
              <a:rPr lang="en-US" sz="1200" dirty="0">
                <a:solidFill>
                  <a:srgbClr val="008000"/>
                </a:solidFill>
              </a:rPr>
              <a:t> focuses on sex-advice columns, I’m interested in how these three recreational genre systems maintain their communities and reinforce their genre systems while distinguishing between members and non-members. Furthermore, </a:t>
            </a:r>
            <a:r>
              <a:rPr lang="en-US" sz="1200" dirty="0" err="1">
                <a:solidFill>
                  <a:srgbClr val="008000"/>
                </a:solidFill>
              </a:rPr>
              <a:t>Knightons</a:t>
            </a:r>
            <a:r>
              <a:rPr lang="en-US" sz="1200" dirty="0">
                <a:solidFill>
                  <a:srgbClr val="008000"/>
                </a:solidFill>
              </a:rPr>
              <a:t> use of grounded theory, rhetorical analysis, and genre analysis methods will be key in organizing and analyzing my data.</a:t>
            </a:r>
            <a:r>
              <a:rPr lang="en-US" sz="1200" b="1" dirty="0">
                <a:solidFill>
                  <a:srgbClr val="008000"/>
                </a:solidFill>
              </a:rPr>
              <a:t> </a:t>
            </a:r>
            <a:endParaRPr lang="en-US" sz="1200" dirty="0">
              <a:solidFill>
                <a:srgbClr val="008000"/>
              </a:solidFill>
            </a:endParaRPr>
          </a:p>
        </p:txBody>
      </p:sp>
    </p:spTree>
    <p:extLst>
      <p:ext uri="{BB962C8B-B14F-4D97-AF65-F5344CB8AC3E}">
        <p14:creationId xmlns:p14="http://schemas.microsoft.com/office/powerpoint/2010/main" val="1238148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5" y="228600"/>
            <a:ext cx="8591550" cy="618067"/>
          </a:xfrm>
        </p:spPr>
        <p:txBody>
          <a:bodyPr>
            <a:normAutofit fontScale="90000"/>
          </a:bodyPr>
          <a:lstStyle/>
          <a:p>
            <a:pPr algn="ctr"/>
            <a:r>
              <a:rPr lang="en-US" dirty="0" smtClean="0"/>
              <a:t>Thesis</a:t>
            </a:r>
            <a:endParaRPr lang="en-US" dirty="0"/>
          </a:p>
        </p:txBody>
      </p:sp>
      <p:sp>
        <p:nvSpPr>
          <p:cNvPr id="3" name="Content Placeholder 2"/>
          <p:cNvSpPr>
            <a:spLocks noGrp="1"/>
          </p:cNvSpPr>
          <p:nvPr>
            <p:ph sz="quarter" idx="13"/>
          </p:nvPr>
        </p:nvSpPr>
        <p:spPr>
          <a:xfrm>
            <a:off x="0" y="762000"/>
            <a:ext cx="9144000" cy="6096000"/>
          </a:xfrm>
        </p:spPr>
        <p:txBody>
          <a:bodyPr>
            <a:normAutofit fontScale="92500" lnSpcReduction="20000"/>
          </a:bodyPr>
          <a:lstStyle/>
          <a:p>
            <a:pPr marL="0" indent="0">
              <a:buNone/>
            </a:pPr>
            <a:r>
              <a:rPr lang="en-US" i="1" dirty="0">
                <a:solidFill>
                  <a:srgbClr val="000000"/>
                </a:solidFill>
              </a:rPr>
              <a:t>While Wolff used a Springsteen concert as a means to understand in situ writing practices, I will use my study as a means for understanding ‘recreational genre systems’ and how and why these systems create an environment that promotes participants forming social connections to one another. </a:t>
            </a:r>
          </a:p>
          <a:p>
            <a:pPr marL="0" indent="0">
              <a:buNone/>
            </a:pPr>
            <a:r>
              <a:rPr lang="en-US" dirty="0"/>
              <a:t>	</a:t>
            </a:r>
            <a:r>
              <a:rPr lang="en-US" dirty="0" smtClean="0">
                <a:solidFill>
                  <a:srgbClr val="0000FF"/>
                </a:solidFill>
              </a:rPr>
              <a:t>My </a:t>
            </a:r>
            <a:r>
              <a:rPr lang="en-US" dirty="0">
                <a:solidFill>
                  <a:srgbClr val="0000FF"/>
                </a:solidFill>
              </a:rPr>
              <a:t>goal is to identify the similarities in discourse created by texts in ‘recreational genres’. Specifically, I want to identify what about these genres helps to create social communities. For instance, music, baseball, and cooking all create discourse in the forms of concerts, bake sales, and baseball games respectively. At each of these events, any individual is likely to come into contact with a stranger and create a social bond either about another band, baseball player, or baked good each individual likes. I want to identify the broad strokes of these creative-genre systems that seemingly increase the chance of making a positive social connection with a stranger. </a:t>
            </a:r>
            <a:r>
              <a:rPr lang="en-US" u="sng" dirty="0"/>
              <a:t>I want to find the points of connection between each of these ‘recreational genre systems’ and attempt to identify what about each system promotes a laid-back enough environment to allow participants to bond with complete strangers. This will enable me to explore my guiding research question which is "How does responding to an </a:t>
            </a:r>
            <a:r>
              <a:rPr lang="en-US" u="sng" dirty="0" err="1"/>
              <a:t>exigence</a:t>
            </a:r>
            <a:r>
              <a:rPr lang="en-US" u="sng" dirty="0"/>
              <a:t> create a social community</a:t>
            </a:r>
            <a:r>
              <a:rPr lang="en-US" u="sng" dirty="0" smtClean="0"/>
              <a:t>?”.</a:t>
            </a:r>
          </a:p>
          <a:p>
            <a:pPr marL="0" indent="0">
              <a:buNone/>
            </a:pPr>
            <a:r>
              <a:rPr lang="en-US" dirty="0"/>
              <a:t>	</a:t>
            </a:r>
            <a:r>
              <a:rPr lang="en-US" dirty="0">
                <a:solidFill>
                  <a:srgbClr val="F83500"/>
                </a:solidFill>
              </a:rPr>
              <a:t>It is my hope that my question will create further knowledge about how genre systems affect individuals. I also hope to demonstrate that genre systems across genres with creative outlets show broad similarities that promote social community. Essentially, I want to pinpoint what, if anything, about ‘recreational genres’ helps to bring people together on a social level. </a:t>
            </a:r>
          </a:p>
        </p:txBody>
      </p:sp>
    </p:spTree>
    <p:extLst>
      <p:ext uri="{BB962C8B-B14F-4D97-AF65-F5344CB8AC3E}">
        <p14:creationId xmlns:p14="http://schemas.microsoft.com/office/powerpoint/2010/main" val="807756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Workshop</a:t>
            </a:r>
            <a:endParaRPr lang="en-US" dirty="0"/>
          </a:p>
        </p:txBody>
      </p:sp>
      <p:sp>
        <p:nvSpPr>
          <p:cNvPr id="3" name="Content Placeholder 2"/>
          <p:cNvSpPr>
            <a:spLocks noGrp="1"/>
          </p:cNvSpPr>
          <p:nvPr>
            <p:ph sz="quarter" idx="13"/>
          </p:nvPr>
        </p:nvSpPr>
        <p:spPr/>
        <p:txBody>
          <a:bodyPr/>
          <a:lstStyle/>
          <a:p>
            <a:r>
              <a:rPr lang="en-US" dirty="0" smtClean="0"/>
              <a:t>List all of your sources </a:t>
            </a:r>
          </a:p>
          <a:p>
            <a:r>
              <a:rPr lang="en-US" dirty="0" smtClean="0"/>
              <a:t>Rank your sources from MOST important to least important</a:t>
            </a:r>
          </a:p>
          <a:p>
            <a:r>
              <a:rPr lang="en-US" dirty="0" smtClean="0"/>
              <a:t>Critically summarize your top 6 sources </a:t>
            </a:r>
          </a:p>
          <a:p>
            <a:r>
              <a:rPr lang="en-US" dirty="0" smtClean="0"/>
              <a:t>Put these summaries in order (I recommend using vertical order)</a:t>
            </a:r>
          </a:p>
          <a:p>
            <a:r>
              <a:rPr lang="en-US" dirty="0" smtClean="0"/>
              <a:t>Connect your thesis </a:t>
            </a:r>
            <a:r>
              <a:rPr lang="en-US" smtClean="0"/>
              <a:t>at the end</a:t>
            </a:r>
            <a:endParaRPr lang="en-US" dirty="0" smtClean="0"/>
          </a:p>
        </p:txBody>
      </p:sp>
    </p:spTree>
    <p:extLst>
      <p:ext uri="{BB962C8B-B14F-4D97-AF65-F5344CB8AC3E}">
        <p14:creationId xmlns:p14="http://schemas.microsoft.com/office/powerpoint/2010/main" val="40674050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Habitat">
      <a:dk1>
        <a:sysClr val="windowText" lastClr="000000"/>
      </a:dk1>
      <a:lt1>
        <a:sysClr val="window" lastClr="FFFFFF"/>
      </a:lt1>
      <a:dk2>
        <a:srgbClr val="194431"/>
      </a:dk2>
      <a:lt2>
        <a:srgbClr val="F0E6C3"/>
      </a:lt2>
      <a:accent1>
        <a:srgbClr val="F8C000"/>
      </a:accent1>
      <a:accent2>
        <a:srgbClr val="F88600"/>
      </a:accent2>
      <a:accent3>
        <a:srgbClr val="F83500"/>
      </a:accent3>
      <a:accent4>
        <a:srgbClr val="8B723D"/>
      </a:accent4>
      <a:accent5>
        <a:srgbClr val="818B3D"/>
      </a:accent5>
      <a:accent6>
        <a:srgbClr val="586215"/>
      </a:accent6>
      <a:hlink>
        <a:srgbClr val="FF621D"/>
      </a:hlink>
      <a:folHlink>
        <a:srgbClr val="F3D260"/>
      </a:folHlink>
    </a:clrScheme>
    <a:fontScheme name="SOHO">
      <a:maj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SOHO.thmx</Template>
  <TotalTime>105</TotalTime>
  <Words>681</Words>
  <Application>Microsoft Macintosh PowerPoint</Application>
  <PresentationFormat>On-screen Show (4:3)</PresentationFormat>
  <Paragraphs>73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SOHO</vt:lpstr>
      <vt:lpstr>Research Paper + Literature Review</vt:lpstr>
      <vt:lpstr>Research Paper Sections</vt:lpstr>
      <vt:lpstr>Lit. Review/Intro</vt:lpstr>
      <vt:lpstr>Body</vt:lpstr>
      <vt:lpstr>Conclusion</vt:lpstr>
      <vt:lpstr>Questions? </vt:lpstr>
      <vt:lpstr>Literature Reviews + Critical Summaries</vt:lpstr>
      <vt:lpstr>Linking Critical Summaries</vt:lpstr>
      <vt:lpstr>Vertically</vt:lpstr>
      <vt:lpstr>Foo Fighters Example</vt:lpstr>
      <vt:lpstr>Horizontally </vt:lpstr>
      <vt:lpstr>Other Example “Summaries”</vt:lpstr>
      <vt:lpstr>Thesis</vt:lpstr>
      <vt:lpstr>Workshop</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Updating Critical Summaries  + Literature Review</dc:title>
  <dc:creator>Spencer</dc:creator>
  <cp:lastModifiedBy>Spencer</cp:lastModifiedBy>
  <cp:revision>10</cp:revision>
  <dcterms:created xsi:type="dcterms:W3CDTF">2018-10-24T00:07:26Z</dcterms:created>
  <dcterms:modified xsi:type="dcterms:W3CDTF">2019-03-21T17:21:20Z</dcterms:modified>
</cp:coreProperties>
</file>